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381" r:id="rId6"/>
    <p:sldId id="536" r:id="rId7"/>
    <p:sldId id="542" r:id="rId8"/>
    <p:sldId id="541" r:id="rId9"/>
    <p:sldId id="548" r:id="rId10"/>
    <p:sldId id="539" r:id="rId11"/>
    <p:sldId id="538" r:id="rId12"/>
    <p:sldId id="528"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C12"/>
    <a:srgbClr val="BACF00"/>
    <a:srgbClr val="898689"/>
    <a:srgbClr val="50280F"/>
    <a:srgbClr val="6F6F6F"/>
    <a:srgbClr val="0098C5"/>
    <a:srgbClr val="FF9900"/>
    <a:srgbClr val="585759"/>
    <a:srgbClr val="50250D"/>
    <a:srgbClr val="5026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309" autoAdjust="0"/>
  </p:normalViewPr>
  <p:slideViewPr>
    <p:cSldViewPr snapToGrid="0" snapToObjects="1">
      <p:cViewPr varScale="1">
        <p:scale>
          <a:sx n="114" d="100"/>
          <a:sy n="114" d="100"/>
        </p:scale>
        <p:origin x="1524" y="102"/>
      </p:cViewPr>
      <p:guideLst>
        <p:guide orient="horz" pos="2159"/>
        <p:guide pos="288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7923"/>
          </a:xfrm>
          <a:prstGeom prst="rect">
            <a:avLst/>
          </a:prstGeom>
        </p:spPr>
        <p:txBody>
          <a:bodyPr vert="horz" lIns="91568" tIns="45784" rIns="91568" bIns="45784" rtlCol="0"/>
          <a:lstStyle>
            <a:lvl1pPr algn="l">
              <a:defRPr sz="1200"/>
            </a:lvl1pPr>
          </a:lstStyle>
          <a:p>
            <a:endParaRPr lang="en-ZA"/>
          </a:p>
        </p:txBody>
      </p:sp>
      <p:sp>
        <p:nvSpPr>
          <p:cNvPr id="3" name="Date Placeholder 2"/>
          <p:cNvSpPr>
            <a:spLocks noGrp="1"/>
          </p:cNvSpPr>
          <p:nvPr>
            <p:ph type="dt" sz="quarter" idx="1"/>
          </p:nvPr>
        </p:nvSpPr>
        <p:spPr>
          <a:xfrm>
            <a:off x="3849899" y="0"/>
            <a:ext cx="2946189" cy="497923"/>
          </a:xfrm>
          <a:prstGeom prst="rect">
            <a:avLst/>
          </a:prstGeom>
        </p:spPr>
        <p:txBody>
          <a:bodyPr vert="horz" lIns="91568" tIns="45784" rIns="91568" bIns="45784" rtlCol="0"/>
          <a:lstStyle>
            <a:lvl1pPr algn="r">
              <a:defRPr sz="1200"/>
            </a:lvl1pPr>
          </a:lstStyle>
          <a:p>
            <a:fld id="{E2EB27D1-1A9E-4FFD-9C00-8A581EF70204}" type="datetimeFigureOut">
              <a:rPr lang="en-ZA" smtClean="0"/>
              <a:t>2023/07/17</a:t>
            </a:fld>
            <a:endParaRPr lang="en-ZA"/>
          </a:p>
        </p:txBody>
      </p:sp>
      <p:sp>
        <p:nvSpPr>
          <p:cNvPr id="4" name="Footer Placeholder 3"/>
          <p:cNvSpPr>
            <a:spLocks noGrp="1"/>
          </p:cNvSpPr>
          <p:nvPr>
            <p:ph type="ftr" sz="quarter" idx="2"/>
          </p:nvPr>
        </p:nvSpPr>
        <p:spPr>
          <a:xfrm>
            <a:off x="1" y="9428716"/>
            <a:ext cx="2946189" cy="497922"/>
          </a:xfrm>
          <a:prstGeom prst="rect">
            <a:avLst/>
          </a:prstGeom>
        </p:spPr>
        <p:txBody>
          <a:bodyPr vert="horz" lIns="91568" tIns="45784" rIns="91568" bIns="45784" rtlCol="0" anchor="b"/>
          <a:lstStyle>
            <a:lvl1pPr algn="l">
              <a:defRPr sz="1200"/>
            </a:lvl1pPr>
          </a:lstStyle>
          <a:p>
            <a:endParaRPr lang="en-ZA"/>
          </a:p>
        </p:txBody>
      </p:sp>
      <p:sp>
        <p:nvSpPr>
          <p:cNvPr id="5" name="Slide Number Placeholder 4"/>
          <p:cNvSpPr>
            <a:spLocks noGrp="1"/>
          </p:cNvSpPr>
          <p:nvPr>
            <p:ph type="sldNum" sz="quarter" idx="3"/>
          </p:nvPr>
        </p:nvSpPr>
        <p:spPr>
          <a:xfrm>
            <a:off x="3849899" y="9428716"/>
            <a:ext cx="2946189" cy="497922"/>
          </a:xfrm>
          <a:prstGeom prst="rect">
            <a:avLst/>
          </a:prstGeom>
        </p:spPr>
        <p:txBody>
          <a:bodyPr vert="horz" lIns="91568" tIns="45784" rIns="91568" bIns="45784" rtlCol="0" anchor="b"/>
          <a:lstStyle>
            <a:lvl1pPr algn="r">
              <a:defRPr sz="1200"/>
            </a:lvl1pPr>
          </a:lstStyle>
          <a:p>
            <a:fld id="{22FF4D1C-FA3A-45B8-BF97-F8EC71DFDEB9}" type="slidenum">
              <a:rPr lang="en-ZA" smtClean="0"/>
              <a:t>‹#›</a:t>
            </a:fld>
            <a:endParaRPr lang="en-ZA"/>
          </a:p>
        </p:txBody>
      </p:sp>
    </p:spTree>
    <p:extLst>
      <p:ext uri="{BB962C8B-B14F-4D97-AF65-F5344CB8AC3E}">
        <p14:creationId xmlns:p14="http://schemas.microsoft.com/office/powerpoint/2010/main" val="15760908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568" tIns="45784" rIns="91568" bIns="45784"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568" tIns="45784" rIns="91568" bIns="45784" rtlCol="0"/>
          <a:lstStyle>
            <a:lvl1pPr algn="r">
              <a:defRPr sz="1200"/>
            </a:lvl1pPr>
          </a:lstStyle>
          <a:p>
            <a:fld id="{A6C136B7-2151-9849-8D65-E0859731AC38}" type="datetimeFigureOut">
              <a:rPr lang="en-US" smtClean="0"/>
              <a:t>17-Jul-23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68" tIns="45784" rIns="91568" bIns="45784"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568" tIns="45784" rIns="91568"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568" tIns="45784" rIns="91568" bIns="45784"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568" tIns="45784" rIns="91568" bIns="45784" rtlCol="0" anchor="b"/>
          <a:lstStyle>
            <a:lvl1pPr algn="r">
              <a:defRPr sz="1200"/>
            </a:lvl1pPr>
          </a:lstStyle>
          <a:p>
            <a:fld id="{B470B886-B516-EE4C-86E6-93A16B5DA061}" type="slidenum">
              <a:rPr lang="en-US" smtClean="0"/>
              <a:t>‹#›</a:t>
            </a:fld>
            <a:endParaRPr lang="en-US"/>
          </a:p>
        </p:txBody>
      </p:sp>
    </p:spTree>
    <p:extLst>
      <p:ext uri="{BB962C8B-B14F-4D97-AF65-F5344CB8AC3E}">
        <p14:creationId xmlns:p14="http://schemas.microsoft.com/office/powerpoint/2010/main" val="4283993940"/>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73A80DC0-C4D1-E849-95F1-E29CDD0699CE}" type="slidenum">
              <a:rPr lang="en-US" smtClean="0"/>
              <a:t>‹#›</a:t>
            </a:fld>
            <a:endParaRPr lang="en-US"/>
          </a:p>
        </p:txBody>
      </p:sp>
      <p:sp>
        <p:nvSpPr>
          <p:cNvPr id="5" name="Rectangle 4"/>
          <p:cNvSpPr/>
          <p:nvPr userDrawn="1"/>
        </p:nvSpPr>
        <p:spPr>
          <a:xfrm>
            <a:off x="0" y="3441108"/>
            <a:ext cx="9144000" cy="3430541"/>
          </a:xfrm>
          <a:prstGeom prst="rect">
            <a:avLst/>
          </a:prstGeom>
          <a:solidFill>
            <a:srgbClr val="0098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803230" y="3869215"/>
            <a:ext cx="7772400" cy="521992"/>
          </a:xfrm>
          <a:noFill/>
        </p:spPr>
        <p:txBody>
          <a:bodyPr>
            <a:normAutofit/>
          </a:bodyPr>
          <a:lstStyle>
            <a:lvl1pPr>
              <a:defRPr b="1"/>
            </a:lvl1pPr>
          </a:lstStyle>
          <a:p>
            <a:pPr algn="r"/>
            <a:r>
              <a:rPr lang="en-US" sz="2400" dirty="0">
                <a:solidFill>
                  <a:schemeClr val="bg1"/>
                </a:solidFill>
                <a:latin typeface="Century Gothic"/>
                <a:cs typeface="Century Gothic"/>
              </a:rPr>
              <a:t>PRESENTATION TITLE</a:t>
            </a:r>
          </a:p>
        </p:txBody>
      </p:sp>
      <p:sp>
        <p:nvSpPr>
          <p:cNvPr id="7" name="Subtitle 2"/>
          <p:cNvSpPr>
            <a:spLocks noGrp="1"/>
          </p:cNvSpPr>
          <p:nvPr>
            <p:ph type="subTitle" idx="1" hasCustomPrompt="1"/>
          </p:nvPr>
        </p:nvSpPr>
        <p:spPr>
          <a:xfrm>
            <a:off x="1489030" y="4530328"/>
            <a:ext cx="7086600" cy="509277"/>
          </a:xfrm>
          <a:noFill/>
        </p:spPr>
        <p:txBody>
          <a:bodyPr anchor="ctr">
            <a:normAutofit/>
          </a:bodyPr>
          <a:lstStyle>
            <a:lvl1pPr marL="0" indent="0" algn="r">
              <a:buNone/>
              <a:defRPr baseline="0">
                <a:solidFill>
                  <a:schemeClr val="bg1"/>
                </a:solidFill>
              </a:defRPr>
            </a:lvl1pPr>
          </a:lstStyle>
          <a:p>
            <a:pPr algn="r"/>
            <a:r>
              <a:rPr lang="en-US" sz="1800" dirty="0">
                <a:solidFill>
                  <a:schemeClr val="bg1"/>
                </a:solidFill>
                <a:latin typeface="Century Gothic"/>
                <a:cs typeface="Century Gothic"/>
              </a:rPr>
              <a:t>Directorate / Department Name | Date</a:t>
            </a:r>
          </a:p>
        </p:txBody>
      </p:sp>
      <p:pic>
        <p:nvPicPr>
          <p:cNvPr id="8" name="Picture 7" descr="CCT_Logo_Ex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689979"/>
            <a:ext cx="5257068" cy="2044416"/>
          </a:xfrm>
          <a:prstGeom prst="rect">
            <a:avLst/>
          </a:prstGeom>
        </p:spPr>
      </p:pic>
      <p:pic>
        <p:nvPicPr>
          <p:cNvPr id="9" name="Picture 8" descr="PO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00540"/>
            <a:ext cx="8575630" cy="482477"/>
          </a:xfrm>
          <a:prstGeom prst="rect">
            <a:avLst/>
          </a:prstGeom>
        </p:spPr>
      </p:pic>
    </p:spTree>
    <p:extLst>
      <p:ext uri="{BB962C8B-B14F-4D97-AF65-F5344CB8AC3E}">
        <p14:creationId xmlns:p14="http://schemas.microsoft.com/office/powerpoint/2010/main" val="240833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sz="half" idx="1"/>
          </p:nvPr>
        </p:nvSpPr>
        <p:spPr>
          <a:xfrm>
            <a:off x="457200" y="1436425"/>
            <a:ext cx="4038600" cy="4432111"/>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6425"/>
            <a:ext cx="4038600" cy="4432111"/>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endParaRPr lang="en-GB" dirty="0"/>
          </a:p>
        </p:txBody>
      </p:sp>
    </p:spTree>
    <p:extLst>
      <p:ext uri="{BB962C8B-B14F-4D97-AF65-F5344CB8AC3E}">
        <p14:creationId xmlns:p14="http://schemas.microsoft.com/office/powerpoint/2010/main" val="362927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25929"/>
            <a:ext cx="4040188" cy="642093"/>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5691"/>
            <a:ext cx="4040188" cy="376190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3" y="1425929"/>
            <a:ext cx="4041775" cy="642093"/>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065691"/>
            <a:ext cx="4041775" cy="376190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10"/>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11"/>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endParaRPr lang="en-GB" dirty="0"/>
          </a:p>
        </p:txBody>
      </p:sp>
    </p:spTree>
    <p:extLst>
      <p:ext uri="{BB962C8B-B14F-4D97-AF65-F5344CB8AC3E}">
        <p14:creationId xmlns:p14="http://schemas.microsoft.com/office/powerpoint/2010/main" val="3219747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5" name="Rectangle 4"/>
          <p:cNvSpPr/>
          <p:nvPr userDrawn="1"/>
        </p:nvSpPr>
        <p:spPr>
          <a:xfrm>
            <a:off x="0" y="24"/>
            <a:ext cx="9144000" cy="6857999"/>
          </a:xfrm>
          <a:prstGeom prst="rect">
            <a:avLst/>
          </a:prstGeom>
          <a:solidFill>
            <a:srgbClr val="DC41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a:t>Divider Slide</a:t>
            </a:r>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6" name="Group 5"/>
          <p:cNvGrpSpPr/>
          <p:nvPr userDrawn="1"/>
        </p:nvGrpSpPr>
        <p:grpSpPr>
          <a:xfrm>
            <a:off x="568371"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2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endParaRPr lang="en-GB" dirty="0"/>
          </a:p>
        </p:txBody>
      </p:sp>
    </p:spTree>
    <p:extLst>
      <p:ext uri="{BB962C8B-B14F-4D97-AF65-F5344CB8AC3E}">
        <p14:creationId xmlns:p14="http://schemas.microsoft.com/office/powerpoint/2010/main" val="83800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4"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endParaRPr lang="en-GB" dirty="0"/>
          </a:p>
        </p:txBody>
      </p:sp>
    </p:spTree>
    <p:extLst>
      <p:ext uri="{BB962C8B-B14F-4D97-AF65-F5344CB8AC3E}">
        <p14:creationId xmlns:p14="http://schemas.microsoft.com/office/powerpoint/2010/main" val="4240418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endParaRPr lang="en-GB" dirty="0"/>
          </a:p>
        </p:txBody>
      </p:sp>
    </p:spTree>
    <p:extLst>
      <p:ext uri="{BB962C8B-B14F-4D97-AF65-F5344CB8AC3E}">
        <p14:creationId xmlns:p14="http://schemas.microsoft.com/office/powerpoint/2010/main" val="161565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Rectangle 9"/>
          <p:cNvSpPr/>
          <p:nvPr userDrawn="1"/>
        </p:nvSpPr>
        <p:spPr>
          <a:xfrm>
            <a:off x="-62" y="3427413"/>
            <a:ext cx="9144000" cy="3430612"/>
          </a:xfrm>
          <a:prstGeom prst="rect">
            <a:avLst/>
          </a:prstGeom>
          <a:solidFill>
            <a:srgbClr val="BA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CT_Logo_Ex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689979"/>
            <a:ext cx="5257068" cy="2044416"/>
          </a:xfrm>
          <a:prstGeom prst="rect">
            <a:avLst/>
          </a:prstGeom>
        </p:spPr>
      </p:pic>
      <p:sp>
        <p:nvSpPr>
          <p:cNvPr id="3" name="TextBox 2"/>
          <p:cNvSpPr txBox="1"/>
          <p:nvPr userDrawn="1"/>
        </p:nvSpPr>
        <p:spPr>
          <a:xfrm>
            <a:off x="914401" y="4162568"/>
            <a:ext cx="7383438" cy="461665"/>
          </a:xfrm>
          <a:prstGeom prst="rect">
            <a:avLst/>
          </a:prstGeom>
          <a:noFill/>
        </p:spPr>
        <p:txBody>
          <a:bodyPr wrap="square" rtlCol="0">
            <a:spAutoFit/>
          </a:bodyPr>
          <a:lstStyle/>
          <a:p>
            <a:pPr algn="ctr"/>
            <a:r>
              <a:rPr lang="en-ZA" sz="2400" b="1" dirty="0">
                <a:solidFill>
                  <a:schemeClr val="bg1"/>
                </a:solidFill>
                <a:latin typeface="Century Gothic" panose="020B0502020202020204" pitchFamily="34" charset="0"/>
              </a:rPr>
              <a:t>Thank You</a:t>
            </a:r>
          </a:p>
        </p:txBody>
      </p:sp>
      <p:pic>
        <p:nvPicPr>
          <p:cNvPr id="1026" name="Picture 2" descr="C:\Users\cavenant\AppData\Local\Microsoft\Windows\Temporary Internet Files\Content.Outlook\NDPO0HNZ\POL_0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 y="5884864"/>
            <a:ext cx="8727744" cy="52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3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idx="1"/>
          </p:nvPr>
        </p:nvSpPr>
        <p:spPr>
          <a:xfrm>
            <a:off x="457200" y="1272649"/>
            <a:ext cx="8229600" cy="4609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endParaRPr lang="en-GB" dirty="0"/>
          </a:p>
        </p:txBody>
      </p:sp>
    </p:spTree>
    <p:extLst>
      <p:ext uri="{BB962C8B-B14F-4D97-AF65-F5344CB8AC3E}">
        <p14:creationId xmlns:p14="http://schemas.microsoft.com/office/powerpoint/2010/main" val="8661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62" y="26"/>
            <a:ext cx="9144000" cy="6857999"/>
          </a:xfrm>
          <a:prstGeom prst="rect">
            <a:avLst/>
          </a:prstGeom>
          <a:solidFill>
            <a:srgbClr val="BAC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a:t>Divider Slide</a:t>
            </a:r>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6" name="Group 5"/>
          <p:cNvGrpSpPr/>
          <p:nvPr userDrawn="1"/>
        </p:nvGrpSpPr>
        <p:grpSpPr>
          <a:xfrm>
            <a:off x="568371"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3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endParaRPr lang="en-GB" dirty="0"/>
          </a:p>
        </p:txBody>
      </p:sp>
    </p:spTree>
    <p:extLst>
      <p:ext uri="{BB962C8B-B14F-4D97-AF65-F5344CB8AC3E}">
        <p14:creationId xmlns:p14="http://schemas.microsoft.com/office/powerpoint/2010/main" val="267232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userDrawn="1"/>
        </p:nvSpPr>
        <p:spPr>
          <a:xfrm>
            <a:off x="-62" y="26"/>
            <a:ext cx="9144000" cy="68579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a:t>Divider Slide</a:t>
            </a:r>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6" name="Group 5"/>
          <p:cNvGrpSpPr/>
          <p:nvPr userDrawn="1"/>
        </p:nvGrpSpPr>
        <p:grpSpPr>
          <a:xfrm>
            <a:off x="568371"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08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endParaRPr lang="en-GB" dirty="0"/>
          </a:p>
        </p:txBody>
      </p:sp>
    </p:spTree>
    <p:extLst>
      <p:ext uri="{BB962C8B-B14F-4D97-AF65-F5344CB8AC3E}">
        <p14:creationId xmlns:p14="http://schemas.microsoft.com/office/powerpoint/2010/main" val="140923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24"/>
            <a:ext cx="9144000" cy="6857999"/>
          </a:xfrm>
          <a:prstGeom prst="rect">
            <a:avLst/>
          </a:prstGeom>
          <a:solidFill>
            <a:srgbClr val="0493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a:t>Divider Slide</a:t>
            </a:r>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7" name="Group 6"/>
          <p:cNvGrpSpPr/>
          <p:nvPr userDrawn="1"/>
        </p:nvGrpSpPr>
        <p:grpSpPr>
          <a:xfrm>
            <a:off x="568371" y="3466960"/>
            <a:ext cx="8007259" cy="299546"/>
            <a:chOff x="568371" y="6205793"/>
            <a:chExt cx="8007259" cy="299546"/>
          </a:xfrm>
        </p:grpSpPr>
        <p:cxnSp>
          <p:nvCxnSpPr>
            <p:cNvPr id="8" name="Straight Connector 7"/>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54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943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endParaRPr lang="en-GB" dirty="0"/>
          </a:p>
        </p:txBody>
      </p:sp>
    </p:spTree>
    <p:extLst>
      <p:ext uri="{BB962C8B-B14F-4D97-AF65-F5344CB8AC3E}">
        <p14:creationId xmlns:p14="http://schemas.microsoft.com/office/powerpoint/2010/main" val="91409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6" name="Rectangle 5"/>
          <p:cNvSpPr/>
          <p:nvPr userDrawn="1"/>
        </p:nvSpPr>
        <p:spPr>
          <a:xfrm>
            <a:off x="0" y="24"/>
            <a:ext cx="9144000" cy="6857999"/>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50"/>
            <a:ext cx="7772400" cy="1470025"/>
          </a:xfrm>
        </p:spPr>
        <p:txBody>
          <a:bodyPr/>
          <a:lstStyle>
            <a:lvl1pPr>
              <a:defRPr>
                <a:solidFill>
                  <a:schemeClr val="bg1"/>
                </a:solidFill>
              </a:defRPr>
            </a:lvl1pPr>
          </a:lstStyle>
          <a:p>
            <a:r>
              <a:rPr lang="en-US" dirty="0"/>
              <a:t>Divider Slide</a:t>
            </a:r>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8" name="Group 7"/>
          <p:cNvGrpSpPr/>
          <p:nvPr userDrawn="1"/>
        </p:nvGrpSpPr>
        <p:grpSpPr>
          <a:xfrm>
            <a:off x="568371" y="3466960"/>
            <a:ext cx="8007259" cy="299546"/>
            <a:chOff x="568371" y="6205793"/>
            <a:chExt cx="8007259" cy="299546"/>
          </a:xfrm>
        </p:grpSpPr>
        <p:cxnSp>
          <p:nvCxnSpPr>
            <p:cNvPr id="9" name="Straight Connector 8"/>
            <p:cNvCxnSpPr/>
            <p:nvPr/>
          </p:nvCxnSpPr>
          <p:spPr>
            <a:xfrm>
              <a:off x="568371" y="6505339"/>
              <a:ext cx="754031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8103244" y="6205793"/>
              <a:ext cx="472386" cy="2995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1" name="Picture 10" descr="C:\Users\cavenant\AppData\Local\Microsoft\Windows\Temporary Internet Files\Content.Outlook\NDPO0HNZ\CCT_Logo_WhiteOnly.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305" y="6116691"/>
            <a:ext cx="1596785" cy="5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6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6943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72649"/>
            <a:ext cx="8229600" cy="45958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2239" y="5987814"/>
            <a:ext cx="1917627" cy="74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a:spLocks noGrp="1"/>
          </p:cNvSpPr>
          <p:nvPr>
            <p:ph type="sldNum" sz="quarter" idx="4"/>
            <p:custDataLst>
              <p:tags r:id="rId18"/>
            </p:custDataLst>
          </p:nvPr>
        </p:nvSpPr>
        <p:spPr>
          <a:xfrm>
            <a:off x="8378080" y="6468150"/>
            <a:ext cx="514400" cy="230832"/>
          </a:xfrm>
          <a:prstGeom prst="rect">
            <a:avLst/>
          </a:prstGeom>
        </p:spPr>
        <p:txBody>
          <a:bodyPr vert="horz" lIns="72000" tIns="72000" rIns="0" bIns="0" rtlCol="0" anchor="ctr"/>
          <a:lstStyle>
            <a:lvl1pPr algn="r">
              <a:defRPr sz="900">
                <a:solidFill>
                  <a:schemeClr val="tx1"/>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19"/>
            </p:custDataLst>
          </p:nvPr>
        </p:nvSpPr>
        <p:spPr>
          <a:xfrm>
            <a:off x="4043080" y="6468150"/>
            <a:ext cx="4138573" cy="230832"/>
          </a:xfrm>
          <a:prstGeom prst="rect">
            <a:avLst/>
          </a:prstGeom>
        </p:spPr>
        <p:txBody>
          <a:bodyPr vert="horz" lIns="0" tIns="72000" rIns="72000" bIns="0" rtlCol="0" anchor="b"/>
          <a:lstStyle>
            <a:lvl1pPr algn="ctr">
              <a:defRPr sz="800">
                <a:solidFill>
                  <a:schemeClr val="accent3"/>
                </a:solidFill>
              </a:defRPr>
            </a:lvl1pPr>
          </a:lstStyle>
          <a:p>
            <a:endParaRPr lang="en-GB" dirty="0"/>
          </a:p>
        </p:txBody>
      </p:sp>
    </p:spTree>
    <p:extLst>
      <p:ext uri="{BB962C8B-B14F-4D97-AF65-F5344CB8AC3E}">
        <p14:creationId xmlns:p14="http://schemas.microsoft.com/office/powerpoint/2010/main" val="748943825"/>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 id="2147483656" r:id="rId4"/>
    <p:sldLayoutId id="2147483664" r:id="rId5"/>
    <p:sldLayoutId id="2147483665" r:id="rId6"/>
    <p:sldLayoutId id="2147483657" r:id="rId7"/>
    <p:sldLayoutId id="2147483658" r:id="rId8"/>
    <p:sldLayoutId id="2147483659" r:id="rId9"/>
    <p:sldLayoutId id="2147483652" r:id="rId10"/>
    <p:sldLayoutId id="2147483653" r:id="rId11"/>
    <p:sldLayoutId id="2147483660" r:id="rId12"/>
    <p:sldLayoutId id="2147483663" r:id="rId13"/>
    <p:sldLayoutId id="2147483667" r:id="rId14"/>
    <p:sldLayoutId id="2147483666" r:id="rId15"/>
    <p:sldLayoutId id="2147483662" r:id="rId16"/>
  </p:sldLayoutIdLst>
  <p:hf sldNum="0" hdr="0" ftr="0" dt="0"/>
  <p:txStyles>
    <p:titleStyle>
      <a:lvl1pPr algn="l" defTabSz="457200" rtl="0" eaLnBrk="1" latinLnBrk="0" hangingPunct="1">
        <a:spcBef>
          <a:spcPct val="0"/>
        </a:spcBef>
        <a:buNone/>
        <a:defRPr sz="2400" b="1" kern="1200">
          <a:solidFill>
            <a:schemeClr val="tx1">
              <a:lumMod val="75000"/>
              <a:lumOff val="25000"/>
            </a:schemeClr>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83"/>
            <a:ext cx="9144000" cy="3430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0" y="3441108"/>
            <a:ext cx="9144000" cy="3430541"/>
          </a:xfrm>
          <a:prstGeom prst="rect">
            <a:avLst/>
          </a:prstGeom>
          <a:solidFill>
            <a:srgbClr val="0098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03230" y="3578584"/>
            <a:ext cx="7772400" cy="812623"/>
          </a:xfrm>
          <a:noFill/>
        </p:spPr>
        <p:txBody>
          <a:bodyPr>
            <a:normAutofit fontScale="90000"/>
          </a:bodyPr>
          <a:lstStyle/>
          <a:p>
            <a:pPr algn="r"/>
            <a:r>
              <a:rPr lang="en-US" dirty="0">
                <a:solidFill>
                  <a:schemeClr val="bg1"/>
                </a:solidFill>
                <a:latin typeface="Century Gothic"/>
                <a:cs typeface="Century Gothic"/>
              </a:rPr>
              <a:t>MUIZENBERG/ ST JAMES/ KALK BAY</a:t>
            </a:r>
            <a:br>
              <a:rPr lang="en-US" dirty="0">
                <a:solidFill>
                  <a:schemeClr val="bg1"/>
                </a:solidFill>
                <a:latin typeface="Century Gothic"/>
                <a:cs typeface="Century Gothic"/>
              </a:rPr>
            </a:br>
            <a:r>
              <a:rPr lang="en-US" dirty="0">
                <a:solidFill>
                  <a:schemeClr val="bg1"/>
                </a:solidFill>
                <a:latin typeface="Century Gothic"/>
                <a:cs typeface="Century Gothic"/>
              </a:rPr>
              <a:t>MANAGEMENT OF FIRE AND BIODIVERSITY</a:t>
            </a:r>
            <a:br>
              <a:rPr lang="en-US" dirty="0">
                <a:solidFill>
                  <a:schemeClr val="bg1"/>
                </a:solidFill>
                <a:latin typeface="Century Gothic"/>
                <a:cs typeface="Century Gothic"/>
              </a:rPr>
            </a:br>
            <a:r>
              <a:rPr lang="en-US" sz="2200" b="0" dirty="0">
                <a:solidFill>
                  <a:schemeClr val="bg1"/>
                </a:solidFill>
                <a:latin typeface="Century Gothic"/>
                <a:cs typeface="Century Gothic"/>
              </a:rPr>
              <a:t>Roles and Responsibilities</a:t>
            </a:r>
            <a:endParaRPr lang="en-US" sz="2400" b="0" dirty="0">
              <a:solidFill>
                <a:schemeClr val="bg1"/>
              </a:solidFill>
              <a:latin typeface="Century Gothic"/>
              <a:cs typeface="Century Gothic"/>
            </a:endParaRPr>
          </a:p>
        </p:txBody>
      </p:sp>
      <p:pic>
        <p:nvPicPr>
          <p:cNvPr id="5" name="Picture 4" descr="CCT_Logo_Ext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0" y="5147716"/>
            <a:ext cx="2961640" cy="1151749"/>
          </a:xfrm>
          <a:prstGeom prst="rect">
            <a:avLst/>
          </a:prstGeom>
        </p:spPr>
      </p:pic>
      <p:pic>
        <p:nvPicPr>
          <p:cNvPr id="7" name="Picture 6" descr="P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0540"/>
            <a:ext cx="8575630" cy="482477"/>
          </a:xfrm>
          <a:prstGeom prst="rect">
            <a:avLst/>
          </a:prstGeom>
        </p:spPr>
      </p:pic>
      <p:sp>
        <p:nvSpPr>
          <p:cNvPr id="12" name="Subtitle 11"/>
          <p:cNvSpPr>
            <a:spLocks noGrp="1"/>
          </p:cNvSpPr>
          <p:nvPr>
            <p:ph type="subTitle" idx="1"/>
          </p:nvPr>
        </p:nvSpPr>
        <p:spPr>
          <a:xfrm>
            <a:off x="1489030" y="4530328"/>
            <a:ext cx="7086600" cy="1239407"/>
          </a:xfrm>
        </p:spPr>
        <p:txBody>
          <a:bodyPr>
            <a:normAutofit/>
          </a:bodyPr>
          <a:lstStyle/>
          <a:p>
            <a:r>
              <a:rPr lang="en-ZA" dirty="0"/>
              <a:t>Environmental Management Department </a:t>
            </a:r>
          </a:p>
          <a:p>
            <a:r>
              <a:rPr lang="en-ZA" dirty="0"/>
              <a:t>Crispin Barrett</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285" t="42314" r="3345" b="13375"/>
          <a:stretch/>
        </p:blipFill>
        <p:spPr>
          <a:xfrm>
            <a:off x="1451" y="-30493"/>
            <a:ext cx="9133840" cy="3478272"/>
          </a:xfrm>
          <a:prstGeom prst="rect">
            <a:avLst/>
          </a:prstGeom>
        </p:spPr>
      </p:pic>
    </p:spTree>
    <p:extLst>
      <p:ext uri="{BB962C8B-B14F-4D97-AF65-F5344CB8AC3E}">
        <p14:creationId xmlns:p14="http://schemas.microsoft.com/office/powerpoint/2010/main" val="46276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568383" y="1074213"/>
            <a:ext cx="8007259"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57200" y="-1"/>
            <a:ext cx="8229600" cy="1074213"/>
          </a:xfrm>
        </p:spPr>
        <p:txBody>
          <a:bodyPr/>
          <a:lstStyle/>
          <a:p>
            <a:pPr algn="ctr"/>
            <a:r>
              <a:rPr lang="en-ZA" dirty="0"/>
              <a:t>Contents</a:t>
            </a:r>
          </a:p>
        </p:txBody>
      </p:sp>
      <p:sp>
        <p:nvSpPr>
          <p:cNvPr id="5" name="Content Placeholder 4"/>
          <p:cNvSpPr>
            <a:spLocks noGrp="1"/>
          </p:cNvSpPr>
          <p:nvPr>
            <p:ph idx="1"/>
          </p:nvPr>
        </p:nvSpPr>
        <p:spPr>
          <a:xfrm>
            <a:off x="272609" y="1272649"/>
            <a:ext cx="8229600" cy="4609536"/>
          </a:xfrm>
        </p:spPr>
        <p:txBody>
          <a:bodyPr>
            <a:normAutofit/>
          </a:bodyPr>
          <a:lstStyle/>
          <a:p>
            <a:endParaRPr lang="en-ZA" dirty="0"/>
          </a:p>
          <a:p>
            <a:r>
              <a:rPr lang="en-ZA" sz="1800" dirty="0"/>
              <a:t>Introduction (where we, EMS, fit in)</a:t>
            </a:r>
          </a:p>
          <a:p>
            <a:r>
              <a:rPr lang="en-ZA" sz="1800" dirty="0"/>
              <a:t>Fire Management</a:t>
            </a:r>
          </a:p>
          <a:p>
            <a:r>
              <a:rPr lang="en-ZA" sz="1800" dirty="0"/>
              <a:t>Biodiversity Management</a:t>
            </a:r>
          </a:p>
          <a:p>
            <a:pPr lvl="1"/>
            <a:r>
              <a:rPr lang="en-ZA" sz="1800" dirty="0"/>
              <a:t>Exotic and Invasive Vegetation </a:t>
            </a:r>
          </a:p>
          <a:p>
            <a:r>
              <a:rPr lang="en-ZA" sz="1800" dirty="0"/>
              <a:t>Public Open Space Management</a:t>
            </a:r>
          </a:p>
          <a:p>
            <a:r>
              <a:rPr lang="en-ZA" sz="1800" dirty="0"/>
              <a:t>Available Resources</a:t>
            </a:r>
          </a:p>
          <a:p>
            <a:r>
              <a:rPr lang="en-ZA" sz="1800" dirty="0"/>
              <a:t>Roles and Responsibilities</a:t>
            </a:r>
          </a:p>
          <a:p>
            <a:pPr marL="0" indent="0">
              <a:buNone/>
            </a:pPr>
            <a:endParaRPr lang="en-ZA" sz="1800" dirty="0"/>
          </a:p>
        </p:txBody>
      </p:sp>
      <p:pic>
        <p:nvPicPr>
          <p:cNvPr id="2" name="Picture 1"/>
          <p:cNvPicPr>
            <a:picLocks noChangeAspect="1"/>
          </p:cNvPicPr>
          <p:nvPr/>
        </p:nvPicPr>
        <p:blipFill>
          <a:blip r:embed="rId2"/>
          <a:stretch>
            <a:fillRect/>
          </a:stretch>
        </p:blipFill>
        <p:spPr>
          <a:xfrm>
            <a:off x="4025169" y="3386367"/>
            <a:ext cx="5058641" cy="3420000"/>
          </a:xfrm>
          <a:prstGeom prst="rect">
            <a:avLst/>
          </a:prstGeom>
        </p:spPr>
      </p:pic>
    </p:spTree>
    <p:extLst>
      <p:ext uri="{BB962C8B-B14F-4D97-AF65-F5344CB8AC3E}">
        <p14:creationId xmlns:p14="http://schemas.microsoft.com/office/powerpoint/2010/main" val="129333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ZA" dirty="0"/>
              <a:t>Introduction</a:t>
            </a:r>
          </a:p>
        </p:txBody>
      </p:sp>
      <p:sp>
        <p:nvSpPr>
          <p:cNvPr id="5" name="Content Placeholder 4"/>
          <p:cNvSpPr>
            <a:spLocks noGrp="1"/>
          </p:cNvSpPr>
          <p:nvPr>
            <p:ph idx="1"/>
          </p:nvPr>
        </p:nvSpPr>
        <p:spPr>
          <a:xfrm>
            <a:off x="457200" y="1272649"/>
            <a:ext cx="5612674" cy="4609536"/>
          </a:xfrm>
        </p:spPr>
        <p:txBody>
          <a:bodyPr numCol="1">
            <a:normAutofit/>
          </a:bodyPr>
          <a:lstStyle/>
          <a:p>
            <a:r>
              <a:rPr lang="en-ZA" b="1" dirty="0"/>
              <a:t>National Veld and Forest Fire Act 101 of 1998</a:t>
            </a:r>
          </a:p>
          <a:p>
            <a:pPr marL="0" indent="0">
              <a:buNone/>
            </a:pPr>
            <a:r>
              <a:rPr lang="en-ZA" dirty="0"/>
              <a:t>Department of Forestry, Fisheries and Environment – DFFE</a:t>
            </a:r>
          </a:p>
          <a:p>
            <a:pPr marL="0" indent="0">
              <a:buNone/>
            </a:pPr>
            <a:endParaRPr lang="en-ZA" b="1" dirty="0"/>
          </a:p>
          <a:p>
            <a:r>
              <a:rPr lang="en-ZA" b="1" dirty="0"/>
              <a:t>Local Authority</a:t>
            </a:r>
          </a:p>
          <a:p>
            <a:pPr marL="0" indent="0">
              <a:buNone/>
            </a:pPr>
            <a:r>
              <a:rPr lang="en-ZA" dirty="0"/>
              <a:t>City of Cape Town - </a:t>
            </a:r>
            <a:r>
              <a:rPr lang="en-ZA" dirty="0" err="1"/>
              <a:t>CoCT</a:t>
            </a:r>
            <a:endParaRPr lang="en-ZA" dirty="0"/>
          </a:p>
        </p:txBody>
      </p:sp>
      <p:sp>
        <p:nvSpPr>
          <p:cNvPr id="6" name="Content Placeholder 4"/>
          <p:cNvSpPr txBox="1">
            <a:spLocks/>
          </p:cNvSpPr>
          <p:nvPr/>
        </p:nvSpPr>
        <p:spPr>
          <a:xfrm>
            <a:off x="4035469" y="3187358"/>
            <a:ext cx="4857011" cy="2694827"/>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b="1" dirty="0"/>
              <a:t>CITY OF CAPE TOWN</a:t>
            </a:r>
          </a:p>
          <a:p>
            <a:pPr marL="0" indent="0" algn="ctr">
              <a:buNone/>
            </a:pPr>
            <a:endParaRPr lang="en-ZA" b="1" dirty="0"/>
          </a:p>
          <a:p>
            <a:pPr marL="0" indent="0" algn="ctr">
              <a:buNone/>
            </a:pPr>
            <a:r>
              <a:rPr lang="en-ZA" b="1" dirty="0"/>
              <a:t>Spatial Planning &amp; Environment Directorate </a:t>
            </a:r>
          </a:p>
          <a:p>
            <a:pPr marL="0" indent="0" algn="ctr">
              <a:buNone/>
            </a:pPr>
            <a:endParaRPr lang="en-ZA" b="1" dirty="0"/>
          </a:p>
          <a:p>
            <a:pPr marL="0" indent="0" algn="ctr">
              <a:buNone/>
            </a:pPr>
            <a:r>
              <a:rPr lang="en-ZA" b="1" dirty="0"/>
              <a:t>Environmental Management Department </a:t>
            </a:r>
          </a:p>
          <a:p>
            <a:pPr marL="0" indent="0" algn="ctr">
              <a:buNone/>
            </a:pPr>
            <a:endParaRPr lang="en-ZA" b="1" dirty="0"/>
          </a:p>
          <a:p>
            <a:pPr marL="0" indent="0" algn="ctr">
              <a:buNone/>
            </a:pPr>
            <a:r>
              <a:rPr lang="en-ZA" b="1" dirty="0"/>
              <a:t>Environment &amp; Heritage Management Branch </a:t>
            </a:r>
          </a:p>
          <a:p>
            <a:pPr marL="0" indent="0" algn="ctr">
              <a:buNone/>
            </a:pPr>
            <a:endParaRPr lang="en-ZA" b="1" dirty="0"/>
          </a:p>
          <a:p>
            <a:pPr marL="0" indent="0" algn="ctr">
              <a:buNone/>
            </a:pPr>
            <a:r>
              <a:rPr lang="en-ZA" b="1" dirty="0"/>
              <a:t>Environmental Management Section - EMS</a:t>
            </a:r>
            <a:endParaRPr lang="en-ZA" dirty="0"/>
          </a:p>
        </p:txBody>
      </p:sp>
    </p:spTree>
    <p:extLst>
      <p:ext uri="{BB962C8B-B14F-4D97-AF65-F5344CB8AC3E}">
        <p14:creationId xmlns:p14="http://schemas.microsoft.com/office/powerpoint/2010/main" val="363359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ZA" dirty="0"/>
              <a:t>Fire Management</a:t>
            </a:r>
          </a:p>
        </p:txBody>
      </p:sp>
      <p:sp>
        <p:nvSpPr>
          <p:cNvPr id="5" name="Content Placeholder 4"/>
          <p:cNvSpPr>
            <a:spLocks noGrp="1"/>
          </p:cNvSpPr>
          <p:nvPr>
            <p:ph idx="1"/>
          </p:nvPr>
        </p:nvSpPr>
        <p:spPr>
          <a:xfrm>
            <a:off x="457199" y="1272649"/>
            <a:ext cx="8073483" cy="4609536"/>
          </a:xfrm>
        </p:spPr>
        <p:txBody>
          <a:bodyPr numCol="1">
            <a:normAutofit/>
          </a:bodyPr>
          <a:lstStyle/>
          <a:p>
            <a:r>
              <a:rPr lang="en-ZA" sz="1500" b="1" dirty="0"/>
              <a:t>National Veld and Forest Fire Act 101 of 1998 (NVFFA)</a:t>
            </a:r>
          </a:p>
          <a:p>
            <a:pPr lvl="1"/>
            <a:r>
              <a:rPr lang="en-ZA" sz="1500" b="1" dirty="0"/>
              <a:t>What is the National Veld and Forest Fire Act? - </a:t>
            </a:r>
            <a:r>
              <a:rPr lang="en-ZA" dirty="0"/>
              <a:t>The purpose of the Act is to prevent and combat veld, forest and mountain Fires throughout the Republic. It provides for a variety of institutions, methods and practices to achieve its purpose. (e.g. FPAs).</a:t>
            </a:r>
          </a:p>
          <a:p>
            <a:pPr lvl="1"/>
            <a:r>
              <a:rPr lang="en-ZA" sz="1500" b="1" dirty="0"/>
              <a:t>What does the NVFFA promote? - </a:t>
            </a:r>
            <a:r>
              <a:rPr lang="en-ZA" dirty="0"/>
              <a:t>The purpose of the NVFFA is to encourage the development of fire management practices, which are aimed at preventing, combating and minimising veld, forest and mountain fires throughout South Africa.</a:t>
            </a:r>
          </a:p>
          <a:p>
            <a:pPr marL="57150" indent="0">
              <a:buNone/>
            </a:pPr>
            <a:endParaRPr lang="en-ZA" sz="1500" b="1" dirty="0"/>
          </a:p>
          <a:p>
            <a:r>
              <a:rPr lang="en-ZA" sz="1500" b="1" dirty="0"/>
              <a:t>Municipal level – Fire and Rescue Services Department</a:t>
            </a:r>
          </a:p>
          <a:p>
            <a:pPr lvl="1"/>
            <a:r>
              <a:rPr lang="en-ZA" sz="1500" b="1" dirty="0"/>
              <a:t>Assisted by Volunteer Wildfire Services</a:t>
            </a:r>
          </a:p>
          <a:p>
            <a:pPr lvl="1"/>
            <a:r>
              <a:rPr lang="en-ZA" sz="1500" b="1" dirty="0"/>
              <a:t>Table Mountain National Park Fire Fighting Teams</a:t>
            </a:r>
          </a:p>
          <a:p>
            <a:pPr marL="0" indent="0">
              <a:buNone/>
            </a:pPr>
            <a:endParaRPr lang="en-ZA" sz="1500" dirty="0"/>
          </a:p>
        </p:txBody>
      </p:sp>
      <p:sp>
        <p:nvSpPr>
          <p:cNvPr id="6" name="Content Placeholder 4"/>
          <p:cNvSpPr txBox="1">
            <a:spLocks/>
          </p:cNvSpPr>
          <p:nvPr/>
        </p:nvSpPr>
        <p:spPr>
          <a:xfrm>
            <a:off x="4503420" y="1272649"/>
            <a:ext cx="4131860" cy="3673820"/>
          </a:xfrm>
          <a:prstGeom prst="rect">
            <a:avLst/>
          </a:prstGeom>
        </p:spPr>
        <p:txBody>
          <a:bodyPr vert="horz" lIns="91440" tIns="45720" rIns="91440" bIns="45720" numCol="1"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ZA" sz="1500" dirty="0"/>
          </a:p>
        </p:txBody>
      </p:sp>
    </p:spTree>
    <p:extLst>
      <p:ext uri="{BB962C8B-B14F-4D97-AF65-F5344CB8AC3E}">
        <p14:creationId xmlns:p14="http://schemas.microsoft.com/office/powerpoint/2010/main" val="29924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62446"/>
          </a:xfrm>
        </p:spPr>
        <p:txBody>
          <a:bodyPr>
            <a:normAutofit/>
          </a:bodyPr>
          <a:lstStyle/>
          <a:p>
            <a:pPr algn="ctr"/>
            <a:r>
              <a:rPr lang="en-ZA" dirty="0"/>
              <a:t>Extent of existing Urban Edge Fire Break &amp; Public Open Spaces</a:t>
            </a:r>
          </a:p>
        </p:txBody>
      </p:sp>
      <p:pic>
        <p:nvPicPr>
          <p:cNvPr id="2" name="Picture 1"/>
          <p:cNvPicPr>
            <a:picLocks noChangeAspect="1"/>
          </p:cNvPicPr>
          <p:nvPr/>
        </p:nvPicPr>
        <p:blipFill>
          <a:blip r:embed="rId2"/>
          <a:stretch>
            <a:fillRect/>
          </a:stretch>
        </p:blipFill>
        <p:spPr>
          <a:xfrm>
            <a:off x="1817787" y="1161236"/>
            <a:ext cx="5508425" cy="4932000"/>
          </a:xfrm>
          <a:prstGeom prst="rect">
            <a:avLst/>
          </a:prstGeom>
        </p:spPr>
      </p:pic>
    </p:spTree>
    <p:extLst>
      <p:ext uri="{BB962C8B-B14F-4D97-AF65-F5344CB8AC3E}">
        <p14:creationId xmlns:p14="http://schemas.microsoft.com/office/powerpoint/2010/main" val="252364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ZA" dirty="0"/>
              <a:t>Biodiversity Management</a:t>
            </a:r>
          </a:p>
        </p:txBody>
      </p:sp>
      <p:sp>
        <p:nvSpPr>
          <p:cNvPr id="5" name="Content Placeholder 4"/>
          <p:cNvSpPr>
            <a:spLocks noGrp="1"/>
          </p:cNvSpPr>
          <p:nvPr>
            <p:ph idx="1"/>
          </p:nvPr>
        </p:nvSpPr>
        <p:spPr>
          <a:xfrm>
            <a:off x="457200" y="1272649"/>
            <a:ext cx="8229600" cy="4609536"/>
          </a:xfrm>
        </p:spPr>
        <p:txBody>
          <a:bodyPr numCol="1">
            <a:normAutofit/>
          </a:bodyPr>
          <a:lstStyle/>
          <a:p>
            <a:pPr marL="0" indent="0">
              <a:buNone/>
            </a:pPr>
            <a:r>
              <a:rPr lang="en-ZA" sz="1500" b="1" dirty="0"/>
              <a:t>Biodiversity Management</a:t>
            </a:r>
          </a:p>
          <a:p>
            <a:r>
              <a:rPr lang="en-ZA" sz="1500" b="1" dirty="0"/>
              <a:t>Management of Alien and Exotic Species</a:t>
            </a:r>
          </a:p>
          <a:p>
            <a:pPr lvl="1"/>
            <a:r>
              <a:rPr lang="en-ZA" sz="1500" b="1" dirty="0"/>
              <a:t>Environmental Conservation Act (ECA) 73 of 1989</a:t>
            </a:r>
          </a:p>
          <a:p>
            <a:pPr lvl="1"/>
            <a:r>
              <a:rPr lang="en-ZA" sz="1500" b="1" dirty="0"/>
              <a:t>Conservation of Agricultural Resources Act (CARA) 43 of 1983</a:t>
            </a:r>
          </a:p>
          <a:p>
            <a:pPr marL="914400" lvl="2" indent="0">
              <a:buNone/>
            </a:pPr>
            <a:endParaRPr lang="en-ZA" sz="1500" b="1" dirty="0"/>
          </a:p>
          <a:p>
            <a:pPr marL="914400" lvl="2" indent="0">
              <a:buNone/>
            </a:pPr>
            <a:r>
              <a:rPr lang="en-ZA" sz="1500" b="1" dirty="0"/>
              <a:t>What is the conservation of agricultural resources Act South Africa? – </a:t>
            </a:r>
          </a:p>
          <a:p>
            <a:pPr marL="914400" lvl="2" indent="0">
              <a:buNone/>
            </a:pPr>
            <a:r>
              <a:rPr lang="en-ZA" sz="1500" b="1" i="1" dirty="0"/>
              <a:t>“</a:t>
            </a:r>
            <a:r>
              <a:rPr lang="en-ZA" i="1" dirty="0"/>
              <a:t>To provide for control over the utilization of the natural agricultural resources of the Republic in order to promote the conservation of the soil, the water sources and the vegetation and the combating of weeds and invader plants; and for matters connected therewith…”</a:t>
            </a:r>
          </a:p>
          <a:p>
            <a:pPr marL="914400" lvl="2" indent="0">
              <a:buNone/>
            </a:pPr>
            <a:endParaRPr lang="en-ZA" sz="1500" b="1" dirty="0"/>
          </a:p>
          <a:p>
            <a:pPr lvl="1"/>
            <a:r>
              <a:rPr lang="en-ZA" sz="1500" b="1" dirty="0"/>
              <a:t>National Environmental Management Biodiversity Act (NEMBA)</a:t>
            </a:r>
          </a:p>
          <a:p>
            <a:endParaRPr lang="en-ZA" sz="1500" b="1" dirty="0"/>
          </a:p>
          <a:p>
            <a:pPr marL="0" indent="0">
              <a:buNone/>
            </a:pPr>
            <a:r>
              <a:rPr lang="en-ZA" sz="1500" b="1" dirty="0"/>
              <a:t>Public Open Space</a:t>
            </a:r>
          </a:p>
          <a:p>
            <a:r>
              <a:rPr lang="en-ZA" sz="1500" b="1" dirty="0"/>
              <a:t>Municipal By-Laws</a:t>
            </a:r>
          </a:p>
          <a:p>
            <a:pPr marL="0" indent="0">
              <a:buNone/>
            </a:pPr>
            <a:endParaRPr lang="en-ZA" sz="1500" b="1" dirty="0"/>
          </a:p>
        </p:txBody>
      </p:sp>
      <p:sp>
        <p:nvSpPr>
          <p:cNvPr id="6" name="Content Placeholder 4"/>
          <p:cNvSpPr txBox="1">
            <a:spLocks/>
          </p:cNvSpPr>
          <p:nvPr/>
        </p:nvSpPr>
        <p:spPr>
          <a:xfrm>
            <a:off x="4503420" y="1272649"/>
            <a:ext cx="4131860" cy="3673820"/>
          </a:xfrm>
          <a:prstGeom prst="rect">
            <a:avLst/>
          </a:prstGeom>
        </p:spPr>
        <p:txBody>
          <a:bodyPr vert="horz" lIns="91440" tIns="45720" rIns="91440" bIns="45720" numCol="1"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ZA" sz="1500" dirty="0"/>
          </a:p>
        </p:txBody>
      </p:sp>
    </p:spTree>
    <p:extLst>
      <p:ext uri="{BB962C8B-B14F-4D97-AF65-F5344CB8AC3E}">
        <p14:creationId xmlns:p14="http://schemas.microsoft.com/office/powerpoint/2010/main" val="368288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71154"/>
          </a:xfrm>
        </p:spPr>
        <p:txBody>
          <a:bodyPr>
            <a:normAutofit/>
          </a:bodyPr>
          <a:lstStyle/>
          <a:p>
            <a:pPr algn="ctr"/>
            <a:r>
              <a:rPr lang="en-ZA" dirty="0"/>
              <a:t>Available Resources</a:t>
            </a:r>
          </a:p>
        </p:txBody>
      </p:sp>
      <p:sp>
        <p:nvSpPr>
          <p:cNvPr id="5" name="Content Placeholder 4"/>
          <p:cNvSpPr>
            <a:spLocks noGrp="1"/>
          </p:cNvSpPr>
          <p:nvPr>
            <p:ph idx="1"/>
          </p:nvPr>
        </p:nvSpPr>
        <p:spPr/>
        <p:txBody>
          <a:bodyPr/>
          <a:lstStyle/>
          <a:p>
            <a:r>
              <a:rPr lang="en-ZA" dirty="0"/>
              <a:t>Public Open Space Services</a:t>
            </a:r>
            <a:endParaRPr lang="en-ZA" dirty="0">
              <a:highlight>
                <a:srgbClr val="FFFF00"/>
              </a:highlight>
            </a:endParaRPr>
          </a:p>
          <a:p>
            <a:r>
              <a:rPr lang="en-ZA" dirty="0"/>
              <a:t>Invasive Vegetation Management Services – Biodiversity Management Branch</a:t>
            </a:r>
          </a:p>
          <a:p>
            <a:r>
              <a:rPr lang="en-ZA" dirty="0"/>
              <a:t>Fire Services</a:t>
            </a:r>
            <a:endParaRPr lang="en-ZA" dirty="0">
              <a:highlight>
                <a:srgbClr val="FFFF00"/>
              </a:highlight>
            </a:endParaRPr>
          </a:p>
          <a:p>
            <a:r>
              <a:rPr lang="en-ZA" dirty="0"/>
              <a:t>Advice from City E&amp;HM Branch</a:t>
            </a:r>
          </a:p>
          <a:p>
            <a:endParaRPr lang="en-ZA" dirty="0">
              <a:highlight>
                <a:srgbClr val="FFFF00"/>
              </a:highlight>
            </a:endParaRPr>
          </a:p>
          <a:p>
            <a:endParaRPr lang="en-ZA" dirty="0"/>
          </a:p>
        </p:txBody>
      </p:sp>
      <p:pic>
        <p:nvPicPr>
          <p:cNvPr id="2" name="Picture 1"/>
          <p:cNvPicPr>
            <a:picLocks noChangeAspect="1"/>
          </p:cNvPicPr>
          <p:nvPr/>
        </p:nvPicPr>
        <p:blipFill>
          <a:blip r:embed="rId2"/>
          <a:stretch>
            <a:fillRect/>
          </a:stretch>
        </p:blipFill>
        <p:spPr>
          <a:xfrm>
            <a:off x="59280" y="3047202"/>
            <a:ext cx="9029339" cy="3744000"/>
          </a:xfrm>
          <a:prstGeom prst="rect">
            <a:avLst/>
          </a:prstGeom>
        </p:spPr>
      </p:pic>
    </p:spTree>
    <p:extLst>
      <p:ext uri="{BB962C8B-B14F-4D97-AF65-F5344CB8AC3E}">
        <p14:creationId xmlns:p14="http://schemas.microsoft.com/office/powerpoint/2010/main" val="129308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71154"/>
          </a:xfrm>
        </p:spPr>
        <p:txBody>
          <a:bodyPr>
            <a:normAutofit/>
          </a:bodyPr>
          <a:lstStyle/>
          <a:p>
            <a:pPr algn="ctr"/>
            <a:r>
              <a:rPr lang="en-ZA" dirty="0"/>
              <a:t>Roles and Responsibilities</a:t>
            </a:r>
          </a:p>
        </p:txBody>
      </p:sp>
      <p:sp>
        <p:nvSpPr>
          <p:cNvPr id="5" name="Content Placeholder 4"/>
          <p:cNvSpPr>
            <a:spLocks noGrp="1"/>
          </p:cNvSpPr>
          <p:nvPr>
            <p:ph idx="1"/>
          </p:nvPr>
        </p:nvSpPr>
        <p:spPr>
          <a:xfrm>
            <a:off x="457200" y="1726795"/>
            <a:ext cx="8229600" cy="4306015"/>
          </a:xfrm>
        </p:spPr>
        <p:txBody>
          <a:bodyPr numCol="2"/>
          <a:lstStyle/>
          <a:p>
            <a:pPr marL="0" indent="0">
              <a:buNone/>
            </a:pPr>
            <a:r>
              <a:rPr lang="en-ZA" b="1" dirty="0"/>
              <a:t>Community</a:t>
            </a:r>
          </a:p>
          <a:p>
            <a:r>
              <a:rPr lang="en-ZA" dirty="0"/>
              <a:t>To create working groups for the Public Open Spaces.</a:t>
            </a:r>
          </a:p>
          <a:p>
            <a:r>
              <a:rPr lang="en-ZA" dirty="0"/>
              <a:t>To communicate to the delegated department/s on relevant concerns.</a:t>
            </a:r>
          </a:p>
          <a:p>
            <a:pPr marL="0" indent="0">
              <a:buNone/>
            </a:pPr>
            <a:r>
              <a:rPr lang="en-ZA" b="1" dirty="0"/>
              <a:t>City</a:t>
            </a:r>
          </a:p>
          <a:p>
            <a:r>
              <a:rPr lang="en-ZA" dirty="0"/>
              <a:t>To ensure annual management programmes are in place and followed through with to prevent, minimise or mitigate fuel load accumulation</a:t>
            </a:r>
          </a:p>
          <a:p>
            <a:r>
              <a:rPr lang="en-ZA" dirty="0"/>
              <a:t>To be accessible and available for consultation</a:t>
            </a:r>
          </a:p>
          <a:p>
            <a:r>
              <a:rPr lang="en-ZA" dirty="0"/>
              <a:t>To be consistent and timeous </a:t>
            </a:r>
          </a:p>
          <a:p>
            <a:r>
              <a:rPr lang="en-ZA" dirty="0"/>
              <a:t>To ensure compliance</a:t>
            </a:r>
          </a:p>
          <a:p>
            <a:pPr marL="0" indent="0">
              <a:buNone/>
            </a:pPr>
            <a:endParaRPr lang="en-ZA" dirty="0"/>
          </a:p>
          <a:p>
            <a:endParaRPr lang="en-ZA" dirty="0"/>
          </a:p>
          <a:p>
            <a:endParaRPr lang="en-ZA" dirty="0"/>
          </a:p>
          <a:p>
            <a:pPr marL="0" indent="0">
              <a:buNone/>
            </a:pPr>
            <a:endParaRPr lang="en-ZA" dirty="0"/>
          </a:p>
          <a:p>
            <a:endParaRPr lang="en-ZA" dirty="0"/>
          </a:p>
        </p:txBody>
      </p:sp>
      <p:sp>
        <p:nvSpPr>
          <p:cNvPr id="6" name="TextBox 5"/>
          <p:cNvSpPr txBox="1"/>
          <p:nvPr/>
        </p:nvSpPr>
        <p:spPr>
          <a:xfrm>
            <a:off x="557349" y="1132114"/>
            <a:ext cx="7994468" cy="584775"/>
          </a:xfrm>
          <a:prstGeom prst="rect">
            <a:avLst/>
          </a:prstGeom>
          <a:noFill/>
        </p:spPr>
        <p:txBody>
          <a:bodyPr wrap="square" rtlCol="0">
            <a:spAutoFit/>
          </a:bodyPr>
          <a:lstStyle/>
          <a:p>
            <a:pPr algn="ctr"/>
            <a:r>
              <a:rPr lang="en-ZA" sz="1600" dirty="0">
                <a:latin typeface="Century Gothic" panose="020B0502020202020204" pitchFamily="34" charset="0"/>
              </a:rPr>
              <a:t>Shared responsibility to retain significance and character through community working with the relevant departments to assist in management of the spaces</a:t>
            </a:r>
          </a:p>
        </p:txBody>
      </p:sp>
    </p:spTree>
    <p:extLst>
      <p:ext uri="{BB962C8B-B14F-4D97-AF65-F5344CB8AC3E}">
        <p14:creationId xmlns:p14="http://schemas.microsoft.com/office/powerpoint/2010/main" val="249083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090" y="5133848"/>
            <a:ext cx="7847463" cy="646331"/>
          </a:xfrm>
          <a:prstGeom prst="rect">
            <a:avLst/>
          </a:prstGeom>
          <a:noFill/>
        </p:spPr>
        <p:txBody>
          <a:bodyPr wrap="square" rtlCol="0">
            <a:spAutoFit/>
          </a:bodyPr>
          <a:lstStyle/>
          <a:p>
            <a:pPr algn="ctr"/>
            <a:r>
              <a:rPr lang="en-ZA" sz="1800" b="1" dirty="0">
                <a:solidFill>
                  <a:schemeClr val="bg1"/>
                </a:solidFill>
                <a:latin typeface="Century Gothic" panose="020B0502020202020204" pitchFamily="34" charset="0"/>
              </a:rPr>
              <a:t>For queries</a:t>
            </a:r>
            <a:r>
              <a:rPr lang="en-ZA" sz="1800" b="1" baseline="0" dirty="0">
                <a:solidFill>
                  <a:schemeClr val="bg1"/>
                </a:solidFill>
                <a:latin typeface="Century Gothic" panose="020B0502020202020204" pitchFamily="34" charset="0"/>
              </a:rPr>
              <a:t> contact Crispin Barrett</a:t>
            </a:r>
          </a:p>
          <a:p>
            <a:pPr algn="ctr"/>
            <a:r>
              <a:rPr lang="en-ZA" b="1" dirty="0">
                <a:solidFill>
                  <a:schemeClr val="bg1"/>
                </a:solidFill>
                <a:latin typeface="Century Gothic" panose="020B0502020202020204" pitchFamily="34" charset="0"/>
              </a:rPr>
              <a:t>CrispinRhodes.Barrett</a:t>
            </a:r>
            <a:r>
              <a:rPr lang="en-ZA" sz="1800" b="1" baseline="0" dirty="0">
                <a:solidFill>
                  <a:schemeClr val="bg1"/>
                </a:solidFill>
                <a:latin typeface="Century Gothic" panose="020B0502020202020204" pitchFamily="34" charset="0"/>
              </a:rPr>
              <a:t>@capetown.gov.za / 021 444 </a:t>
            </a:r>
            <a:r>
              <a:rPr lang="en-ZA" b="1" dirty="0">
                <a:solidFill>
                  <a:schemeClr val="bg1"/>
                </a:solidFill>
                <a:latin typeface="Century Gothic" panose="020B0502020202020204" pitchFamily="34" charset="0"/>
              </a:rPr>
              <a:t>2613</a:t>
            </a:r>
            <a:endParaRPr lang="en-ZA"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408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heme/theme1.xml><?xml version="1.0" encoding="utf-8"?>
<a:theme xmlns:a="http://schemas.openxmlformats.org/drawingml/2006/main" name="City of Cape Town PPT">
  <a:themeElements>
    <a:clrScheme name="Custom 2">
      <a:dk1>
        <a:sysClr val="windowText" lastClr="000000"/>
      </a:dk1>
      <a:lt1>
        <a:sysClr val="window" lastClr="FFFFFF"/>
      </a:lt1>
      <a:dk2>
        <a:srgbClr val="BACF00"/>
      </a:dk2>
      <a:lt2>
        <a:srgbClr val="0098C5"/>
      </a:lt2>
      <a:accent1>
        <a:srgbClr val="C8006F"/>
      </a:accent1>
      <a:accent2>
        <a:srgbClr val="005870"/>
      </a:accent2>
      <a:accent3>
        <a:srgbClr val="446414"/>
      </a:accent3>
      <a:accent4>
        <a:srgbClr val="9D2235"/>
      </a:accent4>
      <a:accent5>
        <a:srgbClr val="47292E"/>
      </a:accent5>
      <a:accent6>
        <a:srgbClr val="98871F"/>
      </a:accent6>
      <a:hlink>
        <a:srgbClr val="C9571E"/>
      </a:hlink>
      <a:folHlink>
        <a:srgbClr val="63351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act_x0020_Number xmlns="f684401f-4ea0-4f13-8650-20e65e3a7281" xsi:nil="true"/>
    <Header xmlns="7cef6846-ca2f-4b9c-a35b-1dab1369e5b6" xsi:nil="true"/>
    <Publish_x0020_to_x0020_CityForms_x003f_ xmlns="2101e9c6-fa54-4c8c-9943-710c456d4c49">Yes</Publish_x0020_to_x0020_CityForms_x003f_>
    <Category xmlns="f684401f-4ea0-4f13-8650-20e65e3a7281">General</Category>
    <Department xmlns="f684401f-4ea0-4f13-8650-20e65e3a7281">Communication</Department>
    <Owner xmlns="f684401f-4ea0-4f13-8650-20e65e3a728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9621F8599A194B97913603FDFE6B7B" ma:contentTypeVersion="8" ma:contentTypeDescription="Create a new document." ma:contentTypeScope="" ma:versionID="64b44e147270864dbae06fe19d3e8d8d">
  <xsd:schema xmlns:xsd="http://www.w3.org/2001/XMLSchema" xmlns:xs="http://www.w3.org/2001/XMLSchema" xmlns:p="http://schemas.microsoft.com/office/2006/metadata/properties" xmlns:ns2="7cef6846-ca2f-4b9c-a35b-1dab1369e5b6" xmlns:ns3="f684401f-4ea0-4f13-8650-20e65e3a7281" xmlns:ns4="2101e9c6-fa54-4c8c-9943-710c456d4c49" targetNamespace="http://schemas.microsoft.com/office/2006/metadata/properties" ma:root="true" ma:fieldsID="06e4411819d28e02f098a033184db8b9" ns2:_="" ns3:_="" ns4:_="">
    <xsd:import namespace="7cef6846-ca2f-4b9c-a35b-1dab1369e5b6"/>
    <xsd:import namespace="f684401f-4ea0-4f13-8650-20e65e3a7281"/>
    <xsd:import namespace="2101e9c6-fa54-4c8c-9943-710c456d4c49"/>
    <xsd:element name="properties">
      <xsd:complexType>
        <xsd:sequence>
          <xsd:element name="documentManagement">
            <xsd:complexType>
              <xsd:all>
                <xsd:element ref="ns2:Header" minOccurs="0"/>
                <xsd:element ref="ns3:Category"/>
                <xsd:element ref="ns3:Owner" minOccurs="0"/>
                <xsd:element ref="ns3:Contact_x0020_Number" minOccurs="0"/>
                <xsd:element ref="ns3:Department" minOccurs="0"/>
                <xsd:element ref="ns4:Publish_x0020_to_x0020_CityForms_x003f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f6846-ca2f-4b9c-a35b-1dab1369e5b6" elementFormDefault="qualified">
    <xsd:import namespace="http://schemas.microsoft.com/office/2006/documentManagement/types"/>
    <xsd:import namespace="http://schemas.microsoft.com/office/infopath/2007/PartnerControls"/>
    <xsd:element name="Header" ma:index="8" nillable="true" ma:displayName="Header" ma:internalName="Header" ma:readOnly="false">
      <xsd:simpleType>
        <xsd:restriction base="dms:Text">
          <xsd:maxLength value="150"/>
        </xsd:restriction>
      </xsd:simpleType>
    </xsd:element>
  </xsd:schema>
  <xsd:schema xmlns:xsd="http://www.w3.org/2001/XMLSchema" xmlns:xs="http://www.w3.org/2001/XMLSchema" xmlns:dms="http://schemas.microsoft.com/office/2006/documentManagement/types" xmlns:pc="http://schemas.microsoft.com/office/infopath/2007/PartnerControls" targetNamespace="f684401f-4ea0-4f13-8650-20e65e3a7281" elementFormDefault="qualified">
    <xsd:import namespace="http://schemas.microsoft.com/office/2006/documentManagement/types"/>
    <xsd:import namespace="http://schemas.microsoft.com/office/infopath/2007/PartnerControls"/>
    <xsd:element name="Category" ma:index="9" ma:displayName="Category" ma:description="The category the document belongs to (Finance, IS&amp;T etc.)" ma:internalName="Category">
      <xsd:simpleType>
        <xsd:restriction base="dms:Text">
          <xsd:maxLength value="255"/>
        </xsd:restriction>
      </xsd:simpleType>
    </xsd:element>
    <xsd:element name="Owner" ma:index="10" nillable="true" ma:displayName="Owner" ma:description="The individual who has responsibility for this document" ma:internalName="Owner">
      <xsd:simpleType>
        <xsd:restriction base="dms:Text">
          <xsd:maxLength value="255"/>
        </xsd:restriction>
      </xsd:simpleType>
    </xsd:element>
    <xsd:element name="Contact_x0020_Number" ma:index="11" nillable="true" ma:displayName="Contact Number_old" ma:description="Contact number for document owner" ma:internalName="Contact_x0020_Number">
      <xsd:simpleType>
        <xsd:restriction base="dms:Text">
          <xsd:maxLength value="255"/>
        </xsd:restriction>
      </xsd:simpleType>
    </xsd:element>
    <xsd:element name="Department" ma:index="12" nillable="true" ma:displayName="Department" ma:internalName="Departm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01e9c6-fa54-4c8c-9943-710c456d4c49" elementFormDefault="qualified">
    <xsd:import namespace="http://schemas.microsoft.com/office/2006/documentManagement/types"/>
    <xsd:import namespace="http://schemas.microsoft.com/office/infopath/2007/PartnerControls"/>
    <xsd:element name="Publish_x0020_to_x0020_CityForms_x003f_" ma:index="13" ma:displayName="Publish to CityForms?" ma:default="Yes" ma:format="RadioButtons" ma:internalName="Publish_x0020_to_x0020_CityForms_x003f_">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688910-3174-48D9-B6F7-CF2AA9D03FFC}">
  <ds:schemaRefs>
    <ds:schemaRef ds:uri="http://schemas.microsoft.com/office/infopath/2007/PartnerControls"/>
    <ds:schemaRef ds:uri="http://www.w3.org/XML/1998/namespace"/>
    <ds:schemaRef ds:uri="http://schemas.microsoft.com/office/2006/documentManagement/types"/>
    <ds:schemaRef ds:uri="http://purl.org/dc/elements/1.1/"/>
    <ds:schemaRef ds:uri="7cef6846-ca2f-4b9c-a35b-1dab1369e5b6"/>
    <ds:schemaRef ds:uri="2101e9c6-fa54-4c8c-9943-710c456d4c49"/>
    <ds:schemaRef ds:uri="http://purl.org/dc/dcmitype/"/>
    <ds:schemaRef ds:uri="http://purl.org/dc/terms/"/>
    <ds:schemaRef ds:uri="http://schemas.openxmlformats.org/package/2006/metadata/core-properties"/>
    <ds:schemaRef ds:uri="f684401f-4ea0-4f13-8650-20e65e3a7281"/>
    <ds:schemaRef ds:uri="http://schemas.microsoft.com/office/2006/metadata/properties"/>
  </ds:schemaRefs>
</ds:datastoreItem>
</file>

<file path=customXml/itemProps2.xml><?xml version="1.0" encoding="utf-8"?>
<ds:datastoreItem xmlns:ds="http://schemas.openxmlformats.org/officeDocument/2006/customXml" ds:itemID="{D18FA98D-0BF1-4A52-9B52-21D3A4B23FFC}">
  <ds:schemaRefs>
    <ds:schemaRef ds:uri="http://schemas.microsoft.com/sharepoint/v3/contenttype/forms"/>
  </ds:schemaRefs>
</ds:datastoreItem>
</file>

<file path=customXml/itemProps3.xml><?xml version="1.0" encoding="utf-8"?>
<ds:datastoreItem xmlns:ds="http://schemas.openxmlformats.org/officeDocument/2006/customXml" ds:itemID="{1EFB4A25-EE26-447F-BF40-E01C386A6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f6846-ca2f-4b9c-a35b-1dab1369e5b6"/>
    <ds:schemaRef ds:uri="f684401f-4ea0-4f13-8650-20e65e3a7281"/>
    <ds:schemaRef ds:uri="2101e9c6-fa54-4c8c-9943-710c456d4c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1137</TotalTime>
  <Words>466</Words>
  <Application>Microsoft Office PowerPoint</Application>
  <PresentationFormat>On-screen Show (4:3)</PresentationFormat>
  <Paragraphs>69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Century Gothic</vt:lpstr>
      <vt:lpstr>City of Cape Town PPT</vt:lpstr>
      <vt:lpstr>MUIZENBERG/ ST JAMES/ KALK BAY MANAGEMENT OF FIRE AND BIODIVERSITY Roles and Responsibilities</vt:lpstr>
      <vt:lpstr>Contents</vt:lpstr>
      <vt:lpstr>Introduction</vt:lpstr>
      <vt:lpstr>Fire Management</vt:lpstr>
      <vt:lpstr>Extent of existing Urban Edge Fire Break &amp; Public Open Spaces</vt:lpstr>
      <vt:lpstr>Biodiversity Management</vt:lpstr>
      <vt:lpstr>Available Resources</vt:lpstr>
      <vt:lpstr>Roles and Responsibilities</vt:lpstr>
      <vt:lpstr>PowerPoint Presentation</vt:lpstr>
    </vt:vector>
  </TitlesOfParts>
  <Company>City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 CCT Standard</dc:title>
  <dc:creator>Carol Avenant</dc:creator>
  <cp:lastModifiedBy>Lorian Barrett</cp:lastModifiedBy>
  <cp:revision>45</cp:revision>
  <cp:lastPrinted>2023-07-17T15:03:45Z</cp:lastPrinted>
  <dcterms:created xsi:type="dcterms:W3CDTF">2014-08-19T13:22:20Z</dcterms:created>
  <dcterms:modified xsi:type="dcterms:W3CDTF">2023-07-17T15:04:06Z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0x010100B59621F8599A194B97913603FDFE6B7B</vt:lpwstr>
  </property>
</Properties>
</file>